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</p:sldMasterIdLst>
  <p:notesMasterIdLst>
    <p:notesMasterId r:id="rId40"/>
  </p:notesMasterIdLst>
  <p:handoutMasterIdLst>
    <p:handoutMasterId r:id="rId41"/>
  </p:handoutMasterIdLst>
  <p:sldIdLst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1" r:id="rId13"/>
    <p:sldId id="370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2" r:id="rId24"/>
    <p:sldId id="381" r:id="rId25"/>
    <p:sldId id="385" r:id="rId26"/>
    <p:sldId id="386" r:id="rId27"/>
    <p:sldId id="387" r:id="rId28"/>
    <p:sldId id="383" r:id="rId29"/>
    <p:sldId id="384" r:id="rId30"/>
    <p:sldId id="391" r:id="rId31"/>
    <p:sldId id="389" r:id="rId32"/>
    <p:sldId id="390" r:id="rId33"/>
    <p:sldId id="394" r:id="rId34"/>
    <p:sldId id="393" r:id="rId35"/>
    <p:sldId id="392" r:id="rId36"/>
    <p:sldId id="395" r:id="rId37"/>
    <p:sldId id="396" r:id="rId38"/>
    <p:sldId id="3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FE91-1920-D24C-BD9A-F66E0ECD232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3FCC-3D9C-6940-BC42-245D82124C1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33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ADAEA-375A-C444-B9E0-D867CD3C5656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6EF2E-227F-FD43-913C-2D8D7531CF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829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10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72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192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1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75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36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64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94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28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99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16886"/>
            <a:ext cx="9144000" cy="0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5738" y="64731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75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101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72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192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89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20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41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085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51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83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37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367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46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36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819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3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6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94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2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99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10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642" y="-207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5738" y="64731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647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31750"/>
            <a:ext cx="9144000" cy="7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647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172A-8D08-464B-9F91-E96D5C6988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4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dor\AppData\Local\Microsoft\Windows\Temporary Internet Files\Content.IE5\3L8VB6CZ\Screen shot 2013-05-08 at 7.49.32 PM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862" t="33243" r="11827" b="34246"/>
          <a:stretch/>
        </p:blipFill>
        <p:spPr bwMode="auto">
          <a:xfrm>
            <a:off x="911063" y="2086536"/>
            <a:ext cx="7720959" cy="2229633"/>
          </a:xfrm>
          <a:prstGeom prst="rect">
            <a:avLst/>
          </a:prstGeom>
          <a:noFill/>
        </p:spPr>
      </p:pic>
      <p:sp>
        <p:nvSpPr>
          <p:cNvPr id="12" name="Retângulo 14"/>
          <p:cNvSpPr/>
          <p:nvPr/>
        </p:nvSpPr>
        <p:spPr>
          <a:xfrm>
            <a:off x="-14440" y="1529627"/>
            <a:ext cx="9158440" cy="98780"/>
          </a:xfrm>
          <a:prstGeom prst="rect">
            <a:avLst/>
          </a:prstGeom>
          <a:solidFill>
            <a:srgbClr val="CADC44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Retângulo 15"/>
          <p:cNvSpPr/>
          <p:nvPr/>
        </p:nvSpPr>
        <p:spPr>
          <a:xfrm>
            <a:off x="-14440" y="1627990"/>
            <a:ext cx="9158440" cy="10841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Retângulo 16"/>
          <p:cNvSpPr/>
          <p:nvPr/>
        </p:nvSpPr>
        <p:spPr>
          <a:xfrm>
            <a:off x="-14440" y="1736407"/>
            <a:ext cx="9158440" cy="10841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4612945"/>
            <a:ext cx="9158440" cy="98780"/>
          </a:xfrm>
          <a:prstGeom prst="rect">
            <a:avLst/>
          </a:prstGeom>
          <a:solidFill>
            <a:srgbClr val="CADC44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711308"/>
            <a:ext cx="9158440" cy="10841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4819725"/>
            <a:ext cx="9158440" cy="10841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3191" y="5999467"/>
            <a:ext cx="1429580" cy="78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2771" y="6007161"/>
            <a:ext cx="1445902" cy="7814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21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2" y="1921060"/>
            <a:ext cx="8679976" cy="48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5257033" y="3287679"/>
            <a:ext cx="329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Caso você não tenha um site próprio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não tem problema, deixe em branco.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0642" y="736942"/>
            <a:ext cx="867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Caso você ainda não tenha se cadastrado no </a:t>
            </a:r>
            <a:r>
              <a:rPr lang="pt-BR" dirty="0" err="1" smtClean="0"/>
              <a:t>inFAPERJ</a:t>
            </a:r>
            <a:r>
              <a:rPr lang="pt-BR" dirty="0" smtClean="0"/>
              <a:t>, após a </a:t>
            </a:r>
            <a:r>
              <a:rPr lang="pt-BR" dirty="0" err="1" smtClean="0"/>
              <a:t>reconfimação</a:t>
            </a:r>
            <a:r>
              <a:rPr lang="pt-BR" dirty="0" smtClean="0"/>
              <a:t> da senha o sistema lhe direcionará para o preenchimento de seu cadastro. A primeira tela a aparecer é essa abaixo.  Preencha os dados de “Informações Pessoais”  e salve.  Após vá para  a pasta Contatos. 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4053386" y="3616657"/>
            <a:ext cx="1203647" cy="3161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3138986" y="4164842"/>
            <a:ext cx="211804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281685" y="3872454"/>
            <a:ext cx="326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Esta seleção só se faz necessária se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você tiver currículo cadastrado no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sitio  do CNPQ. Caso contrário não selecione  nada.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281685" y="2343878"/>
            <a:ext cx="326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Os campos obrigatórios estão definidos com um “ </a:t>
            </a:r>
            <a:r>
              <a:rPr lang="pt-BR" sz="2000" b="1" dirty="0" smtClean="0">
                <a:solidFill>
                  <a:srgbClr val="FF0000"/>
                </a:solidFill>
              </a:rPr>
              <a:t>*</a:t>
            </a:r>
            <a:r>
              <a:rPr lang="pt-BR" sz="1600" b="1" dirty="0" smtClean="0">
                <a:solidFill>
                  <a:srgbClr val="FF0000"/>
                </a:solidFill>
              </a:rPr>
              <a:t> ”.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2" y="95531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“Contatos” e salve. Vá para  a pasta Vínculo.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35" y="1479210"/>
            <a:ext cx="8955963" cy="503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5281685" y="2152806"/>
            <a:ext cx="326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Os campos obrigatórios estão definidos com um “ </a:t>
            </a:r>
            <a:r>
              <a:rPr lang="pt-BR" sz="2000" b="1" dirty="0" smtClean="0">
                <a:solidFill>
                  <a:srgbClr val="FF0000"/>
                </a:solidFill>
              </a:rPr>
              <a:t>*</a:t>
            </a:r>
            <a:r>
              <a:rPr lang="pt-BR" sz="1600" b="1" dirty="0" smtClean="0">
                <a:solidFill>
                  <a:srgbClr val="FF0000"/>
                </a:solidFill>
              </a:rPr>
              <a:t> ”.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2" y="1529362"/>
            <a:ext cx="8757388" cy="49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2" y="95531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“Vínculo” e salve. Vá para  a pasta Documentos.</a:t>
            </a:r>
            <a:endParaRPr lang="pt-BR" dirty="0"/>
          </a:p>
        </p:txBody>
      </p:sp>
      <p:cxnSp>
        <p:nvCxnSpPr>
          <p:cNvPr id="20" name="Conector de seta reta 19"/>
          <p:cNvCxnSpPr>
            <a:endCxn id="8195" idx="1"/>
          </p:cNvCxnSpPr>
          <p:nvPr/>
        </p:nvCxnSpPr>
        <p:spPr>
          <a:xfrm>
            <a:off x="3787254" y="3209271"/>
            <a:ext cx="1576676" cy="4932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281685" y="2060812"/>
            <a:ext cx="326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Esta seleção só se faz necessária se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você </a:t>
            </a:r>
            <a:r>
              <a:rPr lang="pt-BR" sz="1600" b="1" dirty="0" err="1" smtClean="0">
                <a:solidFill>
                  <a:srgbClr val="FF0000"/>
                </a:solidFill>
              </a:rPr>
              <a:t>possue</a:t>
            </a:r>
            <a:r>
              <a:rPr lang="pt-BR" sz="1600" b="1" dirty="0" smtClean="0">
                <a:solidFill>
                  <a:srgbClr val="FF0000"/>
                </a:solidFill>
              </a:rPr>
              <a:t> vinculo com alguma empresa cadastrada ou instituição de ensino cadastrado.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3930" y="3209271"/>
            <a:ext cx="3186185" cy="98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63930" y="4359539"/>
            <a:ext cx="326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Caso contrário não é necessário o seu preenchimento.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0" y="1492857"/>
            <a:ext cx="8980227" cy="50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“Documentos” e salve. Vá para  a pasta Áreas de Conhecimento.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0" y="1524282"/>
            <a:ext cx="8925634" cy="502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“Áreas de Conhecimento” e salve. Vá para  a pasta Setores.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22376" y="2060812"/>
            <a:ext cx="3780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Este preenchimento só se faz necessário se você tiver alguma área específica de conhecimento pois, caso contrário, não é obrigatório o seu preenchimento.</a:t>
            </a:r>
          </a:p>
          <a:p>
            <a:pPr algn="just"/>
            <a:endParaRPr lang="pt-B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Estes dados aparecerão na impressão do seu cadastro.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9" y="1447474"/>
            <a:ext cx="9076276" cy="51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“Setores” e salve. Vá para  a pasta Especialidades.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1685" y="2060812"/>
            <a:ext cx="315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Novamente este preenchimento só se faz necessário se você tiver algum setor que você tenha maiores conhecimentos pois, caso contrário, não é obrigatório o seu preenchimento.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1" y="1529362"/>
            <a:ext cx="8858916" cy="498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“Especialidades” e salve. Vá para  a pasta Formação.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1685" y="2060812"/>
            <a:ext cx="3439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Novamente este preenchimento só se faz necessário se você tiver alguma especialidade (ex.: Programação </a:t>
            </a:r>
            <a:r>
              <a:rPr lang="pt-BR" sz="1600" b="1" dirty="0" err="1" smtClean="0">
                <a:solidFill>
                  <a:srgbClr val="FF0000"/>
                </a:solidFill>
              </a:rPr>
              <a:t>Ruby</a:t>
            </a:r>
            <a:r>
              <a:rPr lang="pt-BR" sz="1600" b="1" dirty="0" smtClean="0">
                <a:solidFill>
                  <a:srgbClr val="FF0000"/>
                </a:solidFill>
              </a:rPr>
              <a:t>) pois, caso contrário, não é obrigatório o seu preenchimento.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7" y="1519299"/>
            <a:ext cx="8884693" cy="499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“Formação” e salve. Vá para  a pasta Currículo.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1685" y="2060812"/>
            <a:ext cx="3439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Mais uma vez os campos não são obrigatórios, mas é importante saber qual a sua escolaridade. Se você já se graduou ou se está estudando.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6" y="1446091"/>
            <a:ext cx="9076276" cy="51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“Currículo” e salve. Vá para  a pasta Experiência Profissional.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1685" y="2060812"/>
            <a:ext cx="315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O campo “*Perfil breve do pesquisador” é obrigatório, os demais não, mas é importante que a FAPERJ tenha o seu currículo.</a:t>
            </a:r>
          </a:p>
          <a:p>
            <a:pPr algn="just"/>
            <a:endParaRPr lang="pt-B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Caso você tenha um currículo em seu computador, você poderá anexá-lo, basta procurar o arquivo e clicar em anexar.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3138985" y="4369136"/>
            <a:ext cx="3452884" cy="10626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0" y="1500401"/>
            <a:ext cx="8980226" cy="50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Preencha os dados de “Experiência Profissional” e salve. Vá para  a pasta Validar.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1685" y="2060812"/>
            <a:ext cx="3439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Mais uma vez os campos não são obrigatórios, mas caso você já tenha trabalhado ou está trabalhando é importante que a FAPERJ saiba.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42" y="1537073"/>
            <a:ext cx="8852848" cy="49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0642" y="894927"/>
            <a:ext cx="778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Acesse o sítio do programa startup RIO em </a:t>
            </a:r>
            <a:r>
              <a:rPr lang="pt-BR" sz="2000" b="1" dirty="0" smtClean="0">
                <a:solidFill>
                  <a:srgbClr val="FF0000"/>
                </a:solidFill>
              </a:rPr>
              <a:t>http:// www.startuprio.org/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8" y="1379234"/>
            <a:ext cx="9076276" cy="51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1" y="955310"/>
            <a:ext cx="89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Clique na pasta Validar que ela lhe gerará o seu código de matrícula.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58352" y="1815148"/>
            <a:ext cx="43536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pt-BR" sz="1600" b="1" dirty="0" smtClean="0">
                <a:solidFill>
                  <a:srgbClr val="FF0000"/>
                </a:solidFill>
              </a:rPr>
              <a:t>Caso seja um novo cadastro, o número de matrícula na FAPERJ será gerado (podendo ser visualizado todas as vezes que o usuário entrar no sistema na parte de “informações pessoais” no primeiro campo (não </a:t>
            </a:r>
            <a:r>
              <a:rPr lang="pt-BR" sz="1600" b="1" dirty="0" err="1" smtClean="0">
                <a:solidFill>
                  <a:srgbClr val="FF0000"/>
                </a:solidFill>
              </a:rPr>
              <a:t>editável</a:t>
            </a:r>
            <a:r>
              <a:rPr lang="pt-BR" sz="1600" b="1" dirty="0" smtClean="0">
                <a:solidFill>
                  <a:srgbClr val="FF0000"/>
                </a:solidFill>
              </a:rPr>
              <a:t>).</a:t>
            </a:r>
          </a:p>
          <a:p>
            <a:pPr algn="just">
              <a:tabLst>
                <a:tab pos="228600" algn="l"/>
              </a:tabLst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algn="just">
              <a:tabLst>
                <a:tab pos="228600" algn="l"/>
              </a:tabLst>
            </a:pPr>
            <a:r>
              <a:rPr lang="pt-BR" sz="1600" b="1" dirty="0" smtClean="0">
                <a:solidFill>
                  <a:srgbClr val="FF0000"/>
                </a:solidFill>
              </a:rPr>
              <a:t>Caso seja uma atualização de cadastro já existente na FAPERJ: o botão de VALIDAR servirá para atualizar os dados no sistema interno da FAPERJ. Caso haja alguma pendência o Sistema irá avisá-lo.</a:t>
            </a:r>
          </a:p>
          <a:p>
            <a:pPr algn="just"/>
            <a:endParaRPr lang="pt-B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Você irá perceber que todos os dados que preencheu fazem parte do seu currículo. Para verificar basta </a:t>
            </a:r>
            <a:r>
              <a:rPr lang="pt-BR" sz="1600" b="1" dirty="0" err="1" smtClean="0">
                <a:solidFill>
                  <a:srgbClr val="FF0000"/>
                </a:solidFill>
              </a:rPr>
              <a:t>imprimí-lo</a:t>
            </a:r>
            <a:r>
              <a:rPr lang="pt-BR" sz="16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pt-B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A qualquer momento você pode atualizar o seu cadastro.</a:t>
            </a: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2" y="1088637"/>
            <a:ext cx="8993872" cy="5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5281685" y="2152806"/>
            <a:ext cx="3268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Quando você entrar novamente no </a:t>
            </a:r>
            <a:r>
              <a:rPr lang="pt-BR" sz="1600" b="1" dirty="0" err="1" smtClean="0">
                <a:solidFill>
                  <a:srgbClr val="FF0000"/>
                </a:solidFill>
              </a:rPr>
              <a:t>inFAPERJ</a:t>
            </a:r>
            <a:r>
              <a:rPr lang="pt-BR" sz="1600" b="1" dirty="0" smtClean="0">
                <a:solidFill>
                  <a:srgbClr val="FF0000"/>
                </a:solidFill>
              </a:rPr>
              <a:t>, após digitar seu CPF e senha, você será encaminhado para a aba principal.</a:t>
            </a:r>
          </a:p>
          <a:p>
            <a:endParaRPr lang="pt-BR" sz="1600" b="1" dirty="0" smtClean="0">
              <a:solidFill>
                <a:srgbClr val="FF0000"/>
              </a:solidFill>
            </a:endParaRPr>
          </a:p>
          <a:p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solidFill>
                  <a:srgbClr val="FF0000"/>
                </a:solidFill>
              </a:rPr>
              <a:t>Na aba principal você encontrará informações detalhadas de como utilizar e navegar no </a:t>
            </a:r>
            <a:r>
              <a:rPr lang="pt-BR" sz="1600" b="1" dirty="0" err="1" smtClean="0">
                <a:solidFill>
                  <a:srgbClr val="FF0000"/>
                </a:solidFill>
              </a:rPr>
              <a:t>inFAPERJ</a:t>
            </a:r>
            <a:r>
              <a:rPr lang="pt-BR" sz="1600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709684" y="2152806"/>
            <a:ext cx="4572001" cy="8087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2838734" y="4461131"/>
            <a:ext cx="4210798" cy="4247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reto 11"/>
          <p:cNvCxnSpPr/>
          <p:nvPr/>
        </p:nvCxnSpPr>
        <p:spPr>
          <a:xfrm>
            <a:off x="3655380" y="3562069"/>
            <a:ext cx="10530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794" y="2350002"/>
            <a:ext cx="8930284" cy="12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40794" y="1269250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2º passo</a:t>
            </a:r>
            <a:endParaRPr lang="pt-BR" sz="2800" b="1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460223" y="1792470"/>
            <a:ext cx="385938" cy="8688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805425" y="1300027"/>
            <a:ext cx="441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Formulário on-line</a:t>
            </a:r>
            <a:endParaRPr lang="pt-BR" sz="2400" b="1" dirty="0"/>
          </a:p>
        </p:txBody>
      </p:sp>
      <p:cxnSp>
        <p:nvCxnSpPr>
          <p:cNvPr id="18" name="Conector reto 17"/>
          <p:cNvCxnSpPr>
            <a:stCxn id="15" idx="3"/>
            <a:endCxn id="17" idx="1"/>
          </p:cNvCxnSpPr>
          <p:nvPr/>
        </p:nvCxnSpPr>
        <p:spPr>
          <a:xfrm>
            <a:off x="1593436" y="1530860"/>
            <a:ext cx="2119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93" y="4691577"/>
            <a:ext cx="8931581" cy="14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ector de seta reta 18"/>
          <p:cNvCxnSpPr/>
          <p:nvPr/>
        </p:nvCxnSpPr>
        <p:spPr>
          <a:xfrm>
            <a:off x="5663821" y="4367284"/>
            <a:ext cx="553183" cy="1193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2456597" y="3029803"/>
            <a:ext cx="1198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" y="1569429"/>
            <a:ext cx="889254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125730" y="897272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2º passo</a:t>
            </a:r>
            <a:endParaRPr lang="pt-BR" sz="2800" b="1" dirty="0"/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3916908" y="3057099"/>
            <a:ext cx="2088107" cy="2320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790361" y="928049"/>
            <a:ext cx="441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Formulário on-line</a:t>
            </a:r>
            <a:endParaRPr lang="pt-BR" sz="2400" b="1" dirty="0"/>
          </a:p>
        </p:txBody>
      </p:sp>
      <p:cxnSp>
        <p:nvCxnSpPr>
          <p:cNvPr id="18" name="Conector reto 17"/>
          <p:cNvCxnSpPr>
            <a:stCxn id="15" idx="3"/>
          </p:cNvCxnSpPr>
          <p:nvPr/>
        </p:nvCxnSpPr>
        <p:spPr>
          <a:xfrm>
            <a:off x="1578372" y="1158882"/>
            <a:ext cx="2119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950423" y="312533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Selecionar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42" y="1569486"/>
            <a:ext cx="8834649" cy="49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5529048" y="3223640"/>
            <a:ext cx="3096344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Ler o Termo de Adesão</a:t>
            </a:r>
          </a:p>
          <a:p>
            <a:pPr eaLnBrk="0" hangingPunct="0">
              <a:buFontTx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Marcar a caixa de texto:</a:t>
            </a:r>
          </a:p>
          <a:p>
            <a:pPr eaLnBrk="0" hangingPunct="0"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Li e concordo com os termos.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1352361" y="3639640"/>
            <a:ext cx="4176712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529048" y="4735808"/>
            <a:ext cx="3096344" cy="33855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Clique em Submeter projeto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2073086" y="4904877"/>
            <a:ext cx="3455987" cy="69532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50642" y="840335"/>
            <a:ext cx="866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Antes de passar para o preenchimento dos dados e para o projeto propriamente dito o Termo de Adesão deverá ser lido e concordado.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50642" y="840335"/>
            <a:ext cx="866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Caso você já tenha lido e assinado o Termo de Adesão e deseja continuar o preenchimento do seu projeto basta ir para a aba “Meu </a:t>
            </a:r>
            <a:r>
              <a:rPr lang="pt-BR" dirty="0" err="1" smtClean="0"/>
              <a:t>inFAPERJ</a:t>
            </a:r>
            <a:r>
              <a:rPr lang="pt-BR" dirty="0" smtClean="0"/>
              <a:t>” que aparecerá o seu formulário.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8" y="1520016"/>
            <a:ext cx="9004487" cy="506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529047" y="4735808"/>
            <a:ext cx="2536779" cy="33855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Clique 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seu projeto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4053385" y="3944203"/>
            <a:ext cx="1475689" cy="96067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" y="1486667"/>
            <a:ext cx="8892540" cy="509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150642" y="840335"/>
            <a:ext cx="886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poder prosseguir com a nova solicitação, todas informações básicas desta tela devem ser preenchidas.  Ao clicar em </a:t>
            </a:r>
            <a:r>
              <a:rPr lang="pt-BR" b="1" dirty="0" smtClean="0"/>
              <a:t>SUBMETER </a:t>
            </a:r>
            <a:r>
              <a:rPr lang="pt-BR" dirty="0" smtClean="0"/>
              <a:t>o Sistema irá verificar os dados preenchidos.</a:t>
            </a:r>
            <a:endParaRPr lang="pt-BR" dirty="0"/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3971011" y="2848399"/>
            <a:ext cx="2601443" cy="1397051"/>
            <a:chOff x="5410876" y="3277267"/>
            <a:chExt cx="2601401" cy="1396829"/>
          </a:xfrm>
        </p:grpSpPr>
        <p:sp>
          <p:nvSpPr>
            <p:cNvPr id="10" name="Retângulo 9"/>
            <p:cNvSpPr/>
            <p:nvPr/>
          </p:nvSpPr>
          <p:spPr>
            <a:xfrm>
              <a:off x="6251887" y="3277267"/>
              <a:ext cx="1760390" cy="3385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pt-BR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Buscar UERJ</a:t>
              </a:r>
              <a:r>
                <a:rPr lang="pt-B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   </a:t>
              </a:r>
            </a:p>
          </p:txBody>
        </p: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7312248" y="3737992"/>
              <a:ext cx="685800" cy="228600"/>
              <a:chOff x="5301" y="9337"/>
              <a:chExt cx="1080" cy="36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5301" y="9337"/>
                <a:ext cx="1080" cy="360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5301" y="9337"/>
                <a:ext cx="108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pt-BR" sz="1000" b="1">
                    <a:solidFill>
                      <a:schemeClr val="bg1"/>
                    </a:solidFill>
                    <a:latin typeface="Arial" charset="0"/>
                  </a:rPr>
                  <a:t>Buscar</a:t>
                </a:r>
                <a:endParaRPr lang="pt-BR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Conector de seta reta 11"/>
            <p:cNvCxnSpPr/>
            <p:nvPr/>
          </p:nvCxnSpPr>
          <p:spPr>
            <a:xfrm flipH="1">
              <a:off x="5410876" y="3966183"/>
              <a:ext cx="1901794" cy="7079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 flipV="1">
            <a:off x="1105468" y="4313685"/>
            <a:ext cx="2402006" cy="95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 flipV="1">
            <a:off x="1107740" y="4425141"/>
            <a:ext cx="2402006" cy="95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 flipV="1">
            <a:off x="1107740" y="4534325"/>
            <a:ext cx="2402006" cy="95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 bwMode="auto">
          <a:xfrm>
            <a:off x="4964436" y="4488431"/>
            <a:ext cx="3824722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Preencher com os dados do espaço</a:t>
            </a:r>
          </a:p>
          <a:p>
            <a:pPr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co-working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1000m² - Rua do Catete, 243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H="1">
            <a:off x="3861124" y="4629861"/>
            <a:ext cx="1103312" cy="391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Conector de seta reta 15"/>
          <p:cNvCxnSpPr/>
          <p:nvPr/>
        </p:nvCxnSpPr>
        <p:spPr>
          <a:xfrm flipH="1" flipV="1">
            <a:off x="3562066" y="2490809"/>
            <a:ext cx="1201003" cy="7710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50642" y="840335"/>
            <a:ext cx="8867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a verificação o </a:t>
            </a:r>
            <a:r>
              <a:rPr lang="pt-BR" dirty="0" err="1" smtClean="0"/>
              <a:t>inFAPERJ</a:t>
            </a:r>
            <a:r>
              <a:rPr lang="pt-BR" dirty="0" smtClean="0"/>
              <a:t> , na mesma tela, abrirá o formulário para preenchimento do Projeto. Os campos obrigatórios estão com “</a:t>
            </a:r>
            <a:r>
              <a:rPr lang="pt-BR" sz="2400" dirty="0" smtClean="0">
                <a:solidFill>
                  <a:srgbClr val="FF0000"/>
                </a:solidFill>
              </a:rPr>
              <a:t>*</a:t>
            </a:r>
            <a:r>
              <a:rPr lang="pt-BR" dirty="0" smtClean="0"/>
              <a:t>”.   </a:t>
            </a:r>
            <a:r>
              <a:rPr lang="pt-BR" b="1" dirty="0" smtClean="0">
                <a:solidFill>
                  <a:srgbClr val="FFFF00"/>
                </a:solidFill>
              </a:rPr>
              <a:t>APÓS ROLE A TELA PARA BAIXO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915" y="1568528"/>
            <a:ext cx="8062335" cy="49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807899" y="1944104"/>
            <a:ext cx="3508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9900"/>
                </a:solidFill>
              </a:rPr>
              <a:t>Título do projeto, máximo de 256 caracteres</a:t>
            </a:r>
            <a:endParaRPr lang="pt-BR" sz="1400" b="1" dirty="0">
              <a:solidFill>
                <a:srgbClr val="0099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20276" y="2729553"/>
            <a:ext cx="294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9900"/>
                </a:solidFill>
              </a:rPr>
              <a:t>Resumo , máximo de 3000 caracteres</a:t>
            </a:r>
            <a:endParaRPr lang="pt-BR" sz="1400" b="1" dirty="0">
              <a:solidFill>
                <a:srgbClr val="0099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33924" y="4114097"/>
            <a:ext cx="36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9900"/>
                </a:solidFill>
              </a:rPr>
              <a:t>Plano de Trabalho , máximo de 3000 caracteres</a:t>
            </a:r>
            <a:endParaRPr lang="pt-BR" sz="1400" b="1" dirty="0">
              <a:solidFill>
                <a:srgbClr val="0099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94888" y="4945998"/>
            <a:ext cx="36938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009900"/>
                </a:solidFill>
              </a:rPr>
              <a:t>Palavras-chave não são obrigatórias, mas isso agilizará futuras buscas de projetos no banco de dados da FAPERJ.</a:t>
            </a:r>
            <a:endParaRPr lang="pt-BR" sz="1300" b="1" dirty="0">
              <a:solidFill>
                <a:srgbClr val="0099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99978" y="561119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9900"/>
                </a:solidFill>
              </a:rPr>
              <a:t>12</a:t>
            </a:r>
            <a:endParaRPr lang="pt-BR" sz="1400" b="1" dirty="0">
              <a:solidFill>
                <a:srgbClr val="0099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39034" y="5624847"/>
            <a:ext cx="10086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solidFill>
                  <a:srgbClr val="009900"/>
                </a:solidFill>
              </a:rPr>
              <a:t>01/03/2014</a:t>
            </a:r>
            <a:endParaRPr lang="pt-BR" sz="1300" b="1" dirty="0">
              <a:solidFill>
                <a:srgbClr val="0099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65899" y="1951861"/>
            <a:ext cx="2252371" cy="246221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Preencher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campo</a:t>
            </a:r>
          </a:p>
          <a:p>
            <a:pPr marL="342900" indent="-342900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Título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Projeto</a:t>
            </a:r>
          </a:p>
          <a:p>
            <a:pPr marL="342900" indent="-342900">
              <a:buFontTx/>
              <a:buAutoNum type="arabicPeriod"/>
              <a:defRPr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Texto Resumo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</a:t>
            </a:r>
          </a:p>
          <a:p>
            <a:pPr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Projeto e o Plano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Digitar as Palavras </a:t>
            </a: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Chave (máximo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6)</a:t>
            </a:r>
          </a:p>
          <a:p>
            <a:pPr>
              <a:defRPr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Informar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Duração do </a:t>
            </a:r>
          </a:p>
          <a:p>
            <a:pPr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Projeto e Data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Início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5418143" y="2082675"/>
            <a:ext cx="134775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4821213" y="2879681"/>
            <a:ext cx="194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3562066" y="3434050"/>
            <a:ext cx="3203834" cy="15119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2399513" y="4116675"/>
            <a:ext cx="4366386" cy="1494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5947643" y="4395415"/>
            <a:ext cx="1033840" cy="1243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4763069" y="2879681"/>
            <a:ext cx="2002831" cy="968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H="1">
            <a:off x="2399513" y="6412435"/>
            <a:ext cx="436638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6765900" y="6209162"/>
            <a:ext cx="1639543" cy="30777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Manter com “Não”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150642" y="840335"/>
            <a:ext cx="886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a  rolagem aparecerá esta tela. Depois de preenchido </a:t>
            </a:r>
            <a:r>
              <a:rPr lang="pt-BR" b="1" dirty="0" smtClean="0">
                <a:solidFill>
                  <a:srgbClr val="FFFF00"/>
                </a:solidFill>
              </a:rPr>
              <a:t>ROLE A TELA PARA BAIXO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42" y="1578999"/>
            <a:ext cx="5990851" cy="464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6347371" y="3330279"/>
            <a:ext cx="2670899" cy="28931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setores envolvidos aparecerão no formulário, para que seja escolhido o setor principal da solicitação. Marque o setor principal.</a:t>
            </a:r>
          </a:p>
          <a:p>
            <a:pPr algn="just">
              <a:defRPr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Informe as Especialidades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(máximo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4)</a:t>
            </a:r>
          </a:p>
          <a:p>
            <a:pPr algn="just">
              <a:defRPr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Digite o CPF do pessoal que irá participar do projeto. Clicar no quadro para buscar o nome dos participantes.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H="1" flipV="1">
            <a:off x="3630304" y="2115403"/>
            <a:ext cx="2920621" cy="1214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26" idx="1"/>
          </p:cNvCxnSpPr>
          <p:nvPr/>
        </p:nvCxnSpPr>
        <p:spPr>
          <a:xfrm flipH="1" flipV="1">
            <a:off x="3630304" y="3753134"/>
            <a:ext cx="2717067" cy="10236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 flipV="1">
            <a:off x="4462818" y="5268036"/>
            <a:ext cx="1884553" cy="3138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68240" y="935871"/>
            <a:ext cx="8867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 projeto deve ser gerado fora do </a:t>
            </a:r>
            <a:r>
              <a:rPr lang="pt-BR" b="1" dirty="0" smtClean="0">
                <a:solidFill>
                  <a:srgbClr val="FF0000"/>
                </a:solidFill>
              </a:rPr>
              <a:t>Formulário de Propostas on-line </a:t>
            </a:r>
            <a:r>
              <a:rPr lang="pt-BR" b="1" dirty="0" smtClean="0"/>
              <a:t>e anexado a este, utilizando-se obrigatoriamente o formato </a:t>
            </a:r>
            <a:r>
              <a:rPr lang="pt-BR" b="1" dirty="0" smtClean="0">
                <a:solidFill>
                  <a:srgbClr val="FF0000"/>
                </a:solidFill>
              </a:rPr>
              <a:t>*.</a:t>
            </a:r>
            <a:r>
              <a:rPr lang="pt-BR" b="1" dirty="0" err="1" smtClean="0">
                <a:solidFill>
                  <a:srgbClr val="FF0000"/>
                </a:solidFill>
              </a:rPr>
              <a:t>pdf</a:t>
            </a:r>
            <a:r>
              <a:rPr lang="pt-BR" b="1" dirty="0" smtClean="0"/>
              <a:t>, em um limite máximo de 2 MB. </a:t>
            </a:r>
          </a:p>
          <a:p>
            <a:pPr algn="just"/>
            <a:endParaRPr lang="pt-BR" sz="900" b="1" dirty="0" smtClean="0"/>
          </a:p>
          <a:p>
            <a:pPr algn="ctr"/>
            <a:r>
              <a:rPr lang="pt-BR" b="1" dirty="0" smtClean="0"/>
              <a:t>(</a:t>
            </a:r>
            <a:r>
              <a:rPr lang="pt-BR" b="1" dirty="0" smtClean="0">
                <a:solidFill>
                  <a:srgbClr val="FFFF00"/>
                </a:solidFill>
              </a:rPr>
              <a:t>evitar o uso de figuras, quadros ou gráficos que comprometam os 2MB do arquivo</a:t>
            </a:r>
            <a:r>
              <a:rPr lang="pt-BR" b="1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20" y="2084738"/>
            <a:ext cx="5859948" cy="45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200144" y="2419239"/>
            <a:ext cx="2780080" cy="280076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Baixar 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modelos de formulários:</a:t>
            </a:r>
          </a:p>
          <a:p>
            <a:pPr>
              <a:defRPr/>
            </a:pP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Modelo de Apresentação do Projeto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Lista dos membros da equipe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Orçamento 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resumido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 flipV="1">
            <a:off x="4708310" y="3211378"/>
            <a:ext cx="1655610" cy="144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5336694" y="3916913"/>
            <a:ext cx="863450" cy="191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4708310" y="4858603"/>
            <a:ext cx="1491834" cy="6005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42" y="1605313"/>
            <a:ext cx="8852848" cy="49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0642" y="799391"/>
            <a:ext cx="8315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Leia o  programa e vá para a aba “</a:t>
            </a:r>
            <a:r>
              <a:rPr lang="pt-BR" sz="2000" b="1" dirty="0" smtClean="0">
                <a:solidFill>
                  <a:srgbClr val="FF0000"/>
                </a:solidFill>
              </a:rPr>
              <a:t>INSCRIÇÕES</a:t>
            </a:r>
            <a:r>
              <a:rPr lang="pt-BR" sz="2000" b="1" dirty="0" smtClean="0"/>
              <a:t>”, essa aba direciona você para </a:t>
            </a:r>
          </a:p>
          <a:p>
            <a:r>
              <a:rPr lang="pt-BR" sz="2000" b="1" dirty="0" smtClean="0"/>
              <a:t>o sítio da FAPERJ onde você encontrará o edital FAPERJ Nº 39/2013.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6277970" y="2169992"/>
            <a:ext cx="1291491" cy="1201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68240" y="826687"/>
            <a:ext cx="886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 projeto deverá ser planejado para </a:t>
            </a:r>
            <a:r>
              <a:rPr lang="pt-BR" b="1" dirty="0" smtClean="0">
                <a:solidFill>
                  <a:srgbClr val="FF0000"/>
                </a:solidFill>
              </a:rPr>
              <a:t>12 meses </a:t>
            </a:r>
            <a:r>
              <a:rPr lang="pt-BR" b="1" dirty="0" smtClean="0"/>
              <a:t>e com no máximo, </a:t>
            </a:r>
            <a:r>
              <a:rPr lang="pt-BR" b="1" dirty="0" smtClean="0">
                <a:solidFill>
                  <a:srgbClr val="FF0000"/>
                </a:solidFill>
              </a:rPr>
              <a:t>15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páginas </a:t>
            </a:r>
            <a:r>
              <a:rPr lang="pt-BR" b="1" dirty="0" smtClean="0"/>
              <a:t>(</a:t>
            </a:r>
            <a:r>
              <a:rPr lang="pt-BR" b="1" dirty="0" smtClean="0">
                <a:solidFill>
                  <a:srgbClr val="FFFF00"/>
                </a:solidFill>
              </a:rPr>
              <a:t>tamanho da fonte = 12; espaço = 1,5; margens = 2,5 cm</a:t>
            </a:r>
            <a:r>
              <a:rPr lang="pt-BR" b="1" dirty="0" smtClean="0"/>
              <a:t>).</a:t>
            </a:r>
            <a:endParaRPr lang="pt-B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66" y="1613537"/>
            <a:ext cx="7919469" cy="49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937081" y="4476858"/>
            <a:ext cx="2632380" cy="181588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Baixe esse modelo do sítio, pois lá estão todos os formatos de como apresentar o Projeto.</a:t>
            </a:r>
          </a:p>
          <a:p>
            <a:pPr algn="just">
              <a:defRPr/>
            </a:pPr>
            <a:endParaRPr lang="pt-B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Faça exatamente como solicitado.</a:t>
            </a:r>
            <a:endParaRPr lang="pt-BR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68240" y="744799"/>
            <a:ext cx="886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Uma Lista de membros da equipe deverá ser preenchida</a:t>
            </a:r>
          </a:p>
          <a:p>
            <a:pPr algn="just"/>
            <a:r>
              <a:rPr lang="pt-BR" b="1" dirty="0" smtClean="0"/>
              <a:t> (</a:t>
            </a:r>
            <a:r>
              <a:rPr lang="pt-BR" b="1" dirty="0" smtClean="0">
                <a:solidFill>
                  <a:srgbClr val="FFFF00"/>
                </a:solidFill>
              </a:rPr>
              <a:t>baixada, assinada por todos, </a:t>
            </a:r>
            <a:r>
              <a:rPr lang="pt-BR" b="1" dirty="0" err="1" smtClean="0">
                <a:solidFill>
                  <a:srgbClr val="FFFF00"/>
                </a:solidFill>
              </a:rPr>
              <a:t>scaneada</a:t>
            </a:r>
            <a:r>
              <a:rPr lang="pt-BR" b="1" dirty="0" smtClean="0">
                <a:solidFill>
                  <a:srgbClr val="FFFF00"/>
                </a:solidFill>
              </a:rPr>
              <a:t> e anexada</a:t>
            </a:r>
            <a:r>
              <a:rPr lang="pt-BR" b="1" dirty="0" smtClean="0"/>
              <a:t>).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1" y="1470322"/>
            <a:ext cx="6428094" cy="26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6848" y="4137610"/>
            <a:ext cx="5959026" cy="25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68240" y="744799"/>
            <a:ext cx="886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Uma planilha de orçamento foi  disponibilizada, no sítio,  para preenchimento. Esta planilha já contém todas as rubricas a serem utilizadas. </a:t>
            </a:r>
            <a:endParaRPr lang="pt-BR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391129"/>
            <a:ext cx="8145089" cy="541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5401103" y="1596788"/>
            <a:ext cx="2664724" cy="116955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Dica:</a:t>
            </a:r>
          </a:p>
          <a:p>
            <a:pPr algn="just"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Observe as verificações das Regras do orçamento, todas devem dar  “</a:t>
            </a: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just">
              <a:defRPr/>
            </a:pPr>
            <a:endParaRPr lang="pt-BR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6209731" y="2497540"/>
            <a:ext cx="523734" cy="16650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42" y="935871"/>
            <a:ext cx="6103526" cy="52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280660" y="1045055"/>
            <a:ext cx="2780080" cy="447814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Anexar os demais documentos solicitados:</a:t>
            </a: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Proposta orçamentária.</a:t>
            </a: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Cotação de material permanente, </a:t>
            </a:r>
            <a:r>
              <a:rPr lang="pt-BR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</a:t>
            </a: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defRPr/>
            </a:pP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Vídeo de até 4 minutos em MPEG4 ou AVI</a:t>
            </a: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Currículos do proponente e de cada um da equipe.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Recomendação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Atestado de residência.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Relatório de Contencioso. </a:t>
            </a:r>
            <a:endParaRPr lang="pt-BR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H="1" flipV="1">
            <a:off x="3220872" y="2033516"/>
            <a:ext cx="3059788" cy="3275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2800066" y="1462585"/>
            <a:ext cx="3426002" cy="393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3220872" y="3073022"/>
            <a:ext cx="3059788" cy="420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>
            <a:off x="3220872" y="3821375"/>
            <a:ext cx="3059788" cy="286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3220872" y="3821376"/>
            <a:ext cx="3059788" cy="955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3220872" y="4421875"/>
            <a:ext cx="3059788" cy="1009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3439236" y="4940490"/>
            <a:ext cx="2841424" cy="10235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542" y="6090780"/>
            <a:ext cx="6103526" cy="6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ector de seta reta 38"/>
          <p:cNvCxnSpPr/>
          <p:nvPr/>
        </p:nvCxnSpPr>
        <p:spPr>
          <a:xfrm flipH="1">
            <a:off x="3439236" y="5523204"/>
            <a:ext cx="2841424" cy="993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2" y="941680"/>
            <a:ext cx="6026746" cy="49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6268384" y="935871"/>
            <a:ext cx="2780080" cy="492442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O valor solicitado a FAPERJ deverá ser de R$ 100.000,00.</a:t>
            </a:r>
          </a:p>
          <a:p>
            <a:endParaRPr lang="pt-BR" sz="1600" dirty="0" smtClean="0">
              <a:solidFill>
                <a:schemeClr val="bg1"/>
              </a:solidFill>
            </a:endParaRPr>
          </a:p>
          <a:p>
            <a:r>
              <a:rPr lang="pt-BR" sz="1600" dirty="0" smtClean="0">
                <a:solidFill>
                  <a:schemeClr val="bg1"/>
                </a:solidFill>
              </a:rPr>
              <a:t>O proponente poderá salvar o seu preenchimento quantas vezes for necessário e acessá-lo novamente a partir do menu "Meu </a:t>
            </a:r>
            <a:r>
              <a:rPr lang="pt-BR" sz="1600" dirty="0" err="1" smtClean="0">
                <a:solidFill>
                  <a:schemeClr val="bg1"/>
                </a:solidFill>
              </a:rPr>
              <a:t>inFAPERJ</a:t>
            </a:r>
            <a:r>
              <a:rPr lang="pt-BR" sz="1600" dirty="0" smtClean="0">
                <a:solidFill>
                  <a:schemeClr val="bg1"/>
                </a:solidFill>
              </a:rPr>
              <a:t>";</a:t>
            </a:r>
          </a:p>
          <a:p>
            <a:endParaRPr lang="pt-BR" sz="1600" dirty="0" smtClean="0">
              <a:solidFill>
                <a:schemeClr val="bg1"/>
              </a:solidFill>
            </a:endParaRPr>
          </a:p>
          <a:p>
            <a:r>
              <a:rPr lang="pt-BR" sz="1600" dirty="0" smtClean="0">
                <a:solidFill>
                  <a:schemeClr val="bg1"/>
                </a:solidFill>
              </a:rPr>
              <a:t>Para fazer o envio definitivo do pedido, clicar no botão "Enviar para FAPERJ". </a:t>
            </a:r>
          </a:p>
          <a:p>
            <a:endParaRPr lang="pt-BR" sz="1600" b="1" dirty="0" smtClean="0">
              <a:solidFill>
                <a:schemeClr val="bg1"/>
              </a:solidFill>
            </a:endParaRPr>
          </a:p>
          <a:p>
            <a:endParaRPr lang="pt-B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Após o envio definitivo da proposta, não haverá possibilidade de alteração ou substituição de seu conteúdo.</a:t>
            </a:r>
            <a:endParaRPr lang="pt-B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2279176" y="3603009"/>
            <a:ext cx="3989208" cy="1678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1542198" y="1910687"/>
            <a:ext cx="4726186" cy="33709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2279176" y="1187355"/>
            <a:ext cx="3989208" cy="1856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150642" y="1438626"/>
            <a:ext cx="86931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Após o envio</a:t>
            </a:r>
            <a:r>
              <a:rPr lang="pt-BR" dirty="0" smtClean="0"/>
              <a:t>:</a:t>
            </a:r>
          </a:p>
          <a:p>
            <a:r>
              <a:rPr lang="pt-BR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O solicitante receberá um e-mail com a confirmação do recebimento e o </a:t>
            </a:r>
            <a:r>
              <a:rPr lang="pt-BR" dirty="0" smtClean="0">
                <a:solidFill>
                  <a:srgbClr val="FFFF00"/>
                </a:solidFill>
              </a:rPr>
              <a:t>número de 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     protocolo</a:t>
            </a:r>
            <a:r>
              <a:rPr lang="pt-BR" dirty="0" smtClean="0"/>
              <a:t>;</a:t>
            </a:r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O pedido encontrar-se-á no estado “</a:t>
            </a:r>
            <a:r>
              <a:rPr lang="pt-BR" dirty="0" smtClean="0">
                <a:solidFill>
                  <a:srgbClr val="FFFF00"/>
                </a:solidFill>
              </a:rPr>
              <a:t>Pedido Enviado</a:t>
            </a:r>
            <a:r>
              <a:rPr lang="pt-BR" dirty="0" smtClean="0"/>
              <a:t>” (vide menu "</a:t>
            </a:r>
            <a:r>
              <a:rPr lang="pt-BR" dirty="0" smtClean="0">
                <a:solidFill>
                  <a:srgbClr val="FFFF00"/>
                </a:solidFill>
              </a:rPr>
              <a:t>Meu </a:t>
            </a:r>
            <a:r>
              <a:rPr lang="pt-BR" dirty="0" err="1" smtClean="0">
                <a:solidFill>
                  <a:srgbClr val="FFFF00"/>
                </a:solidFill>
              </a:rPr>
              <a:t>inFAPERJ</a:t>
            </a:r>
            <a:r>
              <a:rPr lang="pt-BR" dirty="0" smtClean="0"/>
              <a:t>"); </a:t>
            </a:r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O solicitante receberá um e-mail com a confirmação do recebimento e o respectivo </a:t>
            </a:r>
          </a:p>
          <a:p>
            <a:pPr lvl="1"/>
            <a:r>
              <a:rPr lang="pt-BR" dirty="0" smtClean="0"/>
              <a:t>     </a:t>
            </a:r>
            <a:r>
              <a:rPr lang="pt-BR" dirty="0" smtClean="0">
                <a:solidFill>
                  <a:srgbClr val="FFFF00"/>
                </a:solidFill>
              </a:rPr>
              <a:t>número de protocolo</a:t>
            </a:r>
            <a:r>
              <a:rPr lang="pt-BR" dirty="0" smtClean="0"/>
              <a:t>; </a:t>
            </a:r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O </a:t>
            </a:r>
            <a:r>
              <a:rPr lang="pt-BR" dirty="0" smtClean="0">
                <a:solidFill>
                  <a:srgbClr val="FFFF00"/>
                </a:solidFill>
              </a:rPr>
              <a:t>Formulário de Inscrição </a:t>
            </a:r>
            <a:r>
              <a:rPr lang="pt-BR" dirty="0" smtClean="0"/>
              <a:t>será gerado automaticamente, após o envio </a:t>
            </a:r>
            <a:r>
              <a:rPr lang="pt-BR" i="1" dirty="0" smtClean="0"/>
              <a:t>on-line</a:t>
            </a:r>
            <a:r>
              <a:rPr lang="pt-BR" dirty="0" smtClean="0"/>
              <a:t> da </a:t>
            </a:r>
          </a:p>
          <a:p>
            <a:pPr lvl="1"/>
            <a:r>
              <a:rPr lang="pt-BR" dirty="0" smtClean="0"/>
              <a:t>     proposta (este formulário encontra-se anexado ao final do pedido </a:t>
            </a:r>
            <a:r>
              <a:rPr lang="pt-BR" i="1" dirty="0" smtClean="0"/>
              <a:t>on-line</a:t>
            </a:r>
            <a:r>
              <a:rPr lang="pt-BR" dirty="0" smtClean="0"/>
              <a:t> no menu </a:t>
            </a:r>
          </a:p>
          <a:p>
            <a:pPr lvl="1"/>
            <a:r>
              <a:rPr lang="pt-BR" dirty="0" smtClean="0"/>
              <a:t>     "Meu </a:t>
            </a:r>
            <a:r>
              <a:rPr lang="pt-BR" dirty="0" err="1" smtClean="0"/>
              <a:t>InFAPERJ</a:t>
            </a:r>
            <a:r>
              <a:rPr lang="pt-BR" dirty="0" smtClean="0"/>
              <a:t>"); somente os proponentes que tiverem </a:t>
            </a:r>
            <a:r>
              <a:rPr lang="pt-BR" u="sng" dirty="0" smtClean="0"/>
              <a:t>propostas aprovadas </a:t>
            </a:r>
            <a:r>
              <a:rPr lang="pt-BR" dirty="0" smtClean="0"/>
              <a:t>neste </a:t>
            </a:r>
          </a:p>
          <a:p>
            <a:pPr lvl="1"/>
            <a:r>
              <a:rPr lang="pt-BR" dirty="0" smtClean="0"/>
              <a:t>     edital deverão </a:t>
            </a:r>
            <a:r>
              <a:rPr lang="pt-BR" u="sng" dirty="0" smtClean="0"/>
              <a:t>entregar à FAPERJ uma cópia impressa desse formulário</a:t>
            </a:r>
            <a:r>
              <a:rPr lang="pt-BR" dirty="0" smtClean="0"/>
              <a:t>, com as </a:t>
            </a:r>
          </a:p>
          <a:p>
            <a:pPr lvl="1"/>
            <a:r>
              <a:rPr lang="pt-BR" dirty="0" smtClean="0"/>
              <a:t>     devidas assinaturas e carimbos requeridos, em data a ser oportunamente </a:t>
            </a:r>
          </a:p>
          <a:p>
            <a:pPr lvl="1"/>
            <a:r>
              <a:rPr lang="pt-BR" dirty="0" smtClean="0"/>
              <a:t>     comunicada, após a divulgação dos resultados finais. </a:t>
            </a:r>
          </a:p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5730" y="897272"/>
            <a:ext cx="3016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Observações Finais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150642" y="1438626"/>
            <a:ext cx="8693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Que data devo colocar no campo </a:t>
            </a:r>
            <a:r>
              <a:rPr lang="pt-BR" b="1" dirty="0" smtClean="0">
                <a:solidFill>
                  <a:srgbClr val="FF0000"/>
                </a:solidFill>
              </a:rPr>
              <a:t>início das atividades</a:t>
            </a:r>
            <a:r>
              <a:rPr lang="pt-BR" dirty="0" smtClean="0"/>
              <a:t>?</a:t>
            </a: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O </a:t>
            </a:r>
            <a:r>
              <a:rPr lang="pt-BR" dirty="0" smtClean="0"/>
              <a:t>que significa </a:t>
            </a:r>
            <a:r>
              <a:rPr lang="pt-BR" b="1" dirty="0" smtClean="0">
                <a:solidFill>
                  <a:srgbClr val="FF0000"/>
                </a:solidFill>
              </a:rPr>
              <a:t>APQ2 e APQ5</a:t>
            </a:r>
            <a:r>
              <a:rPr lang="pt-BR" dirty="0" smtClean="0"/>
              <a:t>?</a:t>
            </a:r>
            <a:endParaRPr lang="pt-BR" dirty="0" smtClean="0"/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As áreas ou setores envolvidos referem-se a minha ideia? </a:t>
            </a:r>
            <a:endParaRPr lang="pt-BR" dirty="0" smtClean="0"/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Uma vez que tenho preenchido o Orçamento Resumido, tenho que desenvolver um orçamento detalhado e executar todas  as cotações de equipamentos, material permanente, bem como as propostas orçamentárias das firmas (ex: advogado, contador, etc.)?</a:t>
            </a:r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/>
              <a:t>Atestado de residência (contas de luz, gás, </a:t>
            </a:r>
            <a:r>
              <a:rPr lang="pt-BR" dirty="0" err="1" smtClean="0"/>
              <a:t>etcv</a:t>
            </a:r>
            <a:r>
              <a:rPr lang="pt-BR" dirty="0" smtClean="0"/>
              <a:t>.) pode estar em nome de meus pais se eu anexar cópia de minha carteira de motorista ou da identidade?</a:t>
            </a:r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 Relatório de contencioso pode ser feito de próprio punho e assinado por mim, atestando que não tenho quaisquer pendências judiciais, financeiras, etc.?</a:t>
            </a:r>
            <a:endParaRPr lang="pt-BR" dirty="0" smtClean="0"/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pPr lvl="1">
              <a:buFont typeface="Wingdings" pitchFamily="2" charset="2"/>
              <a:buChar char="q"/>
            </a:pPr>
            <a:endParaRPr lang="pt-BR" dirty="0" smtClean="0"/>
          </a:p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5730" y="897272"/>
            <a:ext cx="155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DÚVIDAS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8411" y="1619018"/>
            <a:ext cx="2829114" cy="35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36994" y="799391"/>
            <a:ext cx="8925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Leia  e  imprima o edital - link -</a:t>
            </a:r>
            <a:r>
              <a:rPr lang="pt-BR" sz="2000" b="1" dirty="0" smtClean="0">
                <a:solidFill>
                  <a:srgbClr val="FF0000"/>
                </a:solidFill>
              </a:rPr>
              <a:t> http://www.faperj.br/interna.</a:t>
            </a:r>
            <a:r>
              <a:rPr lang="pt-BR" sz="2000" b="1" dirty="0" err="1" smtClean="0">
                <a:solidFill>
                  <a:srgbClr val="FF0000"/>
                </a:solidFill>
              </a:rPr>
              <a:t>phtml</a:t>
            </a:r>
            <a:r>
              <a:rPr lang="pt-BR" sz="2000" b="1" dirty="0" smtClean="0">
                <a:solidFill>
                  <a:srgbClr val="FF0000"/>
                </a:solidFill>
              </a:rPr>
              <a:t>?</a:t>
            </a:r>
            <a:r>
              <a:rPr lang="pt-BR" sz="2000" b="1" dirty="0" err="1" smtClean="0">
                <a:solidFill>
                  <a:srgbClr val="FF0000"/>
                </a:solidFill>
              </a:rPr>
              <a:t>obj_id</a:t>
            </a:r>
            <a:r>
              <a:rPr lang="pt-BR" sz="2000" b="1" dirty="0" smtClean="0">
                <a:solidFill>
                  <a:srgbClr val="FF0000"/>
                </a:solidFill>
              </a:rPr>
              <a:t>=9482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95" y="1397700"/>
            <a:ext cx="6810750" cy="53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68" y="2456581"/>
            <a:ext cx="8910658" cy="30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reto 11"/>
          <p:cNvCxnSpPr/>
          <p:nvPr/>
        </p:nvCxnSpPr>
        <p:spPr>
          <a:xfrm>
            <a:off x="3134517" y="4640238"/>
            <a:ext cx="6322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40794" y="1269250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1º passo</a:t>
            </a:r>
            <a:endParaRPr lang="pt-BR" sz="2800" b="1" dirty="0"/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60223" y="1792470"/>
            <a:ext cx="1133213" cy="2411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805425" y="1300027"/>
            <a:ext cx="441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Cadastramento no </a:t>
            </a:r>
            <a:r>
              <a:rPr lang="pt-BR" sz="2400" b="1" dirty="0" err="1" smtClean="0"/>
              <a:t>inFaperj</a:t>
            </a:r>
            <a:endParaRPr lang="pt-BR" sz="2400" b="1" dirty="0"/>
          </a:p>
        </p:txBody>
      </p:sp>
      <p:cxnSp>
        <p:nvCxnSpPr>
          <p:cNvPr id="34" name="Conector reto 33"/>
          <p:cNvCxnSpPr>
            <a:stCxn id="21" idx="3"/>
            <a:endCxn id="24" idx="1"/>
          </p:cNvCxnSpPr>
          <p:nvPr/>
        </p:nvCxnSpPr>
        <p:spPr>
          <a:xfrm>
            <a:off x="1593436" y="1530860"/>
            <a:ext cx="2119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2688404" y="2743198"/>
            <a:ext cx="472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sítio da FAPERJ clique na aba </a:t>
            </a:r>
            <a:r>
              <a:rPr lang="pt-BR" dirty="0" err="1" smtClean="0"/>
              <a:t>inFaperj</a:t>
            </a:r>
            <a:r>
              <a:rPr lang="pt-BR" dirty="0" smtClean="0"/>
              <a:t> que a tela abaixo irá aparecer.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42" y="983634"/>
            <a:ext cx="7258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ector de seta reta 22"/>
          <p:cNvCxnSpPr/>
          <p:nvPr/>
        </p:nvCxnSpPr>
        <p:spPr>
          <a:xfrm flipV="1">
            <a:off x="6305266" y="2025044"/>
            <a:ext cx="614985" cy="786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42" y="3592776"/>
            <a:ext cx="7353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2" y="1818535"/>
            <a:ext cx="8772284" cy="38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reto 11"/>
          <p:cNvCxnSpPr/>
          <p:nvPr/>
        </p:nvCxnSpPr>
        <p:spPr>
          <a:xfrm>
            <a:off x="2427112" y="4517385"/>
            <a:ext cx="643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50642" y="95531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Quando do 1º acesso você deverá cadastrar-se.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1146414" y="1365586"/>
            <a:ext cx="2470242" cy="29880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0" y="2296215"/>
            <a:ext cx="8936524" cy="253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50642" y="95531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 com o seu CPF e e-mail.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1309986" y="1283698"/>
            <a:ext cx="614348" cy="13848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076734" y="1324642"/>
            <a:ext cx="614348" cy="18416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36" y="2543174"/>
            <a:ext cx="8782968" cy="212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a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Inscrição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49532" y="6516939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461" y="0"/>
            <a:ext cx="714790" cy="3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85" y="7694"/>
            <a:ext cx="722952" cy="390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10287708" y="136813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1º passo</a:t>
            </a:r>
            <a:endParaRPr lang="pt-BR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50642" y="95531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 com uma senha e confirme-a novamente.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076734" y="1256402"/>
            <a:ext cx="0" cy="20054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6284</TotalTime>
  <Words>1889</Words>
  <Application>Microsoft Office PowerPoint</Application>
  <PresentationFormat>Apresentação na tela (4:3)</PresentationFormat>
  <Paragraphs>237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1_ Black </vt:lpstr>
      <vt:lpstr> Black </vt:lpstr>
      <vt:lpstr>Custom Design</vt:lpstr>
      <vt:lpstr>Slide 1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  <vt:lpstr>Passo a Passo para sua Inscrição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</dc:creator>
  <cp:lastModifiedBy>cezar.andrade</cp:lastModifiedBy>
  <cp:revision>266</cp:revision>
  <dcterms:created xsi:type="dcterms:W3CDTF">2013-07-21T21:54:23Z</dcterms:created>
  <dcterms:modified xsi:type="dcterms:W3CDTF">2013-12-11T18:19:42Z</dcterms:modified>
</cp:coreProperties>
</file>